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1" r:id="rId8"/>
    <p:sldId id="272" r:id="rId9"/>
    <p:sldId id="274" r:id="rId10"/>
    <p:sldId id="276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9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52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EFAF-B46D-4973-8699-C9608DFF8ACB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0CA2A-09C1-4FD5-8EA4-75C4C7B28E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9966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EFAF-B46D-4973-8699-C9608DFF8ACB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0CA2A-09C1-4FD5-8EA4-75C4C7B28E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1833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EFAF-B46D-4973-8699-C9608DFF8ACB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0CA2A-09C1-4FD5-8EA4-75C4C7B28E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5665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EFAF-B46D-4973-8699-C9608DFF8ACB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0CA2A-09C1-4FD5-8EA4-75C4C7B28E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3888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EFAF-B46D-4973-8699-C9608DFF8ACB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0CA2A-09C1-4FD5-8EA4-75C4C7B28E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2579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EFAF-B46D-4973-8699-C9608DFF8ACB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0CA2A-09C1-4FD5-8EA4-75C4C7B28E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3317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EFAF-B46D-4973-8699-C9608DFF8ACB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0CA2A-09C1-4FD5-8EA4-75C4C7B28E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4558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EFAF-B46D-4973-8699-C9608DFF8ACB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0CA2A-09C1-4FD5-8EA4-75C4C7B28E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6341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EFAF-B46D-4973-8699-C9608DFF8ACB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0CA2A-09C1-4FD5-8EA4-75C4C7B28E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5385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EFAF-B46D-4973-8699-C9608DFF8ACB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0CA2A-09C1-4FD5-8EA4-75C4C7B28E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8245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EFAF-B46D-4973-8699-C9608DFF8ACB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0CA2A-09C1-4FD5-8EA4-75C4C7B28E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976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8EFAF-B46D-4973-8699-C9608DFF8ACB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0CA2A-09C1-4FD5-8EA4-75C4C7B28E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4204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347864" y="1412776"/>
            <a:ext cx="5616624" cy="4032448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it-IT" b="1" dirty="0" smtClean="0">
                <a:solidFill>
                  <a:schemeClr val="tx1"/>
                </a:solidFill>
              </a:rPr>
              <a:t>20 Dicembre 2024 </a:t>
            </a:r>
          </a:p>
          <a:p>
            <a:pPr algn="just"/>
            <a:r>
              <a:rPr lang="it-IT" dirty="0">
                <a:solidFill>
                  <a:schemeClr val="tx1"/>
                </a:solidFill>
              </a:rPr>
              <a:t>S.B. donna 40 aa</a:t>
            </a:r>
          </a:p>
          <a:p>
            <a:pPr algn="just"/>
            <a:r>
              <a:rPr lang="it-IT" b="1" dirty="0" smtClean="0">
                <a:solidFill>
                  <a:schemeClr val="tx1"/>
                </a:solidFill>
              </a:rPr>
              <a:t>Peso: </a:t>
            </a:r>
            <a:r>
              <a:rPr lang="it-IT" dirty="0" smtClean="0">
                <a:solidFill>
                  <a:schemeClr val="tx1"/>
                </a:solidFill>
              </a:rPr>
              <a:t>206 kg </a:t>
            </a:r>
          </a:p>
          <a:p>
            <a:pPr algn="just"/>
            <a:r>
              <a:rPr lang="it-IT" b="1" dirty="0" smtClean="0">
                <a:solidFill>
                  <a:schemeClr val="tx1"/>
                </a:solidFill>
              </a:rPr>
              <a:t>Altezza: </a:t>
            </a:r>
            <a:r>
              <a:rPr lang="it-IT" dirty="0" smtClean="0">
                <a:solidFill>
                  <a:schemeClr val="tx1"/>
                </a:solidFill>
              </a:rPr>
              <a:t>167 cm </a:t>
            </a:r>
          </a:p>
          <a:p>
            <a:pPr algn="just"/>
            <a:r>
              <a:rPr lang="it-IT" b="1" dirty="0" smtClean="0">
                <a:solidFill>
                  <a:schemeClr val="tx1"/>
                </a:solidFill>
              </a:rPr>
              <a:t>BMI:</a:t>
            </a:r>
            <a:r>
              <a:rPr lang="it-IT" dirty="0" smtClean="0">
                <a:solidFill>
                  <a:schemeClr val="tx1"/>
                </a:solidFill>
              </a:rPr>
              <a:t> 74,1 Kg/m2</a:t>
            </a:r>
          </a:p>
          <a:p>
            <a:pPr algn="just"/>
            <a:r>
              <a:rPr lang="it-IT" b="1" dirty="0" smtClean="0">
                <a:solidFill>
                  <a:schemeClr val="tx1"/>
                </a:solidFill>
              </a:rPr>
              <a:t>Circonferenza del collo: </a:t>
            </a:r>
            <a:r>
              <a:rPr lang="it-IT" dirty="0" smtClean="0">
                <a:solidFill>
                  <a:schemeClr val="tx1"/>
                </a:solidFill>
              </a:rPr>
              <a:t>circa 60 cm</a:t>
            </a:r>
          </a:p>
          <a:p>
            <a:pPr algn="just"/>
            <a:r>
              <a:rPr lang="it-IT" dirty="0" smtClean="0">
                <a:solidFill>
                  <a:schemeClr val="tx1"/>
                </a:solidFill>
              </a:rPr>
              <a:t>Richiesta da parte del chirurgo un calo ponderale pari a circa il 10 % del peso corporeo </a:t>
            </a:r>
          </a:p>
          <a:p>
            <a:pPr algn="just"/>
            <a:endParaRPr lang="it-IT" dirty="0" smtClean="0">
              <a:solidFill>
                <a:schemeClr val="tx1"/>
              </a:solidFill>
            </a:endParaRPr>
          </a:p>
          <a:p>
            <a:pPr algn="just"/>
            <a:endParaRPr lang="it-IT" dirty="0" smtClean="0">
              <a:solidFill>
                <a:schemeClr val="tx1"/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8760"/>
            <a:ext cx="3060352" cy="4307162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0" y="5733256"/>
            <a:ext cx="9144000" cy="1124744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Dott.ssa Annalisa Giordano</a:t>
            </a:r>
          </a:p>
          <a:p>
            <a:pPr algn="ctr">
              <a:defRPr/>
            </a:pP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Biologo Nutrizionista</a:t>
            </a:r>
          </a:p>
          <a:p>
            <a:pPr algn="ctr">
              <a:defRPr/>
            </a:pP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Accademia </a:t>
            </a:r>
            <a:r>
              <a:rPr lang="it-IT" b="1" dirty="0" err="1" smtClean="0">
                <a:ln w="11430"/>
                <a:solidFill>
                  <a:schemeClr val="bg1"/>
                </a:solidFill>
                <a:latin typeface="+mj-lt"/>
              </a:rPr>
              <a:t>Sicob</a:t>
            </a: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 Nutrizionisti Area </a:t>
            </a:r>
            <a:r>
              <a:rPr lang="it-IT" b="1" dirty="0" err="1" smtClean="0">
                <a:ln w="11430"/>
                <a:solidFill>
                  <a:schemeClr val="bg1"/>
                </a:solidFill>
                <a:latin typeface="+mj-lt"/>
              </a:rPr>
              <a:t>Bariatrica</a:t>
            </a:r>
            <a:endParaRPr lang="it-IT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0" y="0"/>
            <a:ext cx="9180512" cy="119675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93986" y="-82802"/>
            <a:ext cx="6048672" cy="1470025"/>
          </a:xfrm>
        </p:spPr>
        <p:txBody>
          <a:bodyPr/>
          <a:lstStyle/>
          <a:p>
            <a:r>
              <a:rPr lang="it-IT" b="1" dirty="0" smtClean="0">
                <a:solidFill>
                  <a:schemeClr val="bg1"/>
                </a:solidFill>
              </a:rPr>
              <a:t>IL CASO DI B.S.</a:t>
            </a:r>
            <a:endParaRPr lang="it-IT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2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819676" y="1268760"/>
            <a:ext cx="5180307" cy="4536504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2000" b="1" dirty="0" smtClean="0">
                <a:solidFill>
                  <a:schemeClr val="tx1"/>
                </a:solidFill>
              </a:rPr>
              <a:t>9 Ottobre 2025 </a:t>
            </a:r>
          </a:p>
          <a:p>
            <a:pPr algn="just"/>
            <a:endParaRPr lang="it-IT" sz="2000" dirty="0" smtClean="0">
              <a:solidFill>
                <a:schemeClr val="tx1"/>
              </a:solidFill>
            </a:endParaRPr>
          </a:p>
          <a:p>
            <a:pPr algn="just"/>
            <a:r>
              <a:rPr lang="it-IT" sz="2000" dirty="0" smtClean="0">
                <a:solidFill>
                  <a:schemeClr val="tx1"/>
                </a:solidFill>
              </a:rPr>
              <a:t>I </a:t>
            </a:r>
            <a:r>
              <a:rPr lang="it-IT" sz="2000" dirty="0">
                <a:solidFill>
                  <a:schemeClr val="tx1"/>
                </a:solidFill>
              </a:rPr>
              <a:t>progressi </a:t>
            </a:r>
            <a:r>
              <a:rPr lang="it-IT" sz="2000" dirty="0" smtClean="0">
                <a:solidFill>
                  <a:schemeClr val="tx1"/>
                </a:solidFill>
              </a:rPr>
              <a:t>continuano </a:t>
            </a:r>
            <a:r>
              <a:rPr lang="it-IT" sz="2000" b="1" dirty="0" smtClean="0">
                <a:solidFill>
                  <a:schemeClr val="tx1"/>
                </a:solidFill>
              </a:rPr>
              <a:t>140 </a:t>
            </a:r>
            <a:r>
              <a:rPr lang="it-IT" sz="2000" b="1" dirty="0">
                <a:solidFill>
                  <a:schemeClr val="tx1"/>
                </a:solidFill>
              </a:rPr>
              <a:t>kg</a:t>
            </a:r>
          </a:p>
          <a:p>
            <a:pPr algn="just"/>
            <a:r>
              <a:rPr lang="it-IT" sz="2000" dirty="0">
                <a:solidFill>
                  <a:schemeClr val="tx1"/>
                </a:solidFill>
              </a:rPr>
              <a:t>Miglioramento di tutti  i parametri ematochimici e metabolici</a:t>
            </a:r>
          </a:p>
          <a:p>
            <a:pPr algn="just"/>
            <a:r>
              <a:rPr lang="it-IT" sz="2000" dirty="0">
                <a:solidFill>
                  <a:schemeClr val="tx1"/>
                </a:solidFill>
              </a:rPr>
              <a:t>Volume del collo ridotto a circa 50 cm</a:t>
            </a:r>
          </a:p>
          <a:p>
            <a:pPr algn="just"/>
            <a:r>
              <a:rPr lang="it-IT" sz="2000" dirty="0" smtClean="0">
                <a:solidFill>
                  <a:schemeClr val="tx1"/>
                </a:solidFill>
              </a:rPr>
              <a:t>Miglioramento </a:t>
            </a:r>
            <a:r>
              <a:rPr lang="it-IT" sz="2000" dirty="0">
                <a:solidFill>
                  <a:schemeClr val="tx1"/>
                </a:solidFill>
              </a:rPr>
              <a:t>della </a:t>
            </a:r>
            <a:r>
              <a:rPr lang="it-IT" sz="2000" dirty="0" smtClean="0">
                <a:solidFill>
                  <a:schemeClr val="tx1"/>
                </a:solidFill>
              </a:rPr>
              <a:t>qualità di vita</a:t>
            </a:r>
            <a:endParaRPr lang="it-IT" sz="2000" dirty="0">
              <a:solidFill>
                <a:schemeClr val="tx1"/>
              </a:solidFill>
            </a:endParaRPr>
          </a:p>
          <a:p>
            <a:pPr algn="just"/>
            <a:r>
              <a:rPr lang="it-IT" sz="2000" dirty="0">
                <a:solidFill>
                  <a:schemeClr val="tx1"/>
                </a:solidFill>
              </a:rPr>
              <a:t>Miglioramento globale dei sintomi </a:t>
            </a:r>
            <a:r>
              <a:rPr lang="it-IT" sz="2000" dirty="0" err="1" smtClean="0">
                <a:solidFill>
                  <a:schemeClr val="tx1"/>
                </a:solidFill>
              </a:rPr>
              <a:t>psico</a:t>
            </a:r>
            <a:r>
              <a:rPr lang="it-IT" sz="2000" dirty="0" smtClean="0">
                <a:solidFill>
                  <a:schemeClr val="tx1"/>
                </a:solidFill>
              </a:rPr>
              <a:t>-emozionali</a:t>
            </a:r>
            <a:endParaRPr lang="it-IT" sz="2000" dirty="0">
              <a:solidFill>
                <a:schemeClr val="tx1"/>
              </a:solidFill>
            </a:endParaRPr>
          </a:p>
          <a:p>
            <a:pPr algn="just"/>
            <a:r>
              <a:rPr lang="it-IT" sz="2000" dirty="0" smtClean="0">
                <a:solidFill>
                  <a:schemeClr val="tx1"/>
                </a:solidFill>
              </a:rPr>
              <a:t>B. </a:t>
            </a:r>
            <a:r>
              <a:rPr lang="it-IT" sz="2000" dirty="0">
                <a:solidFill>
                  <a:schemeClr val="tx1"/>
                </a:solidFill>
              </a:rPr>
              <a:t>sta riprendendo ad uscire, a socializzare e </a:t>
            </a:r>
            <a:r>
              <a:rPr lang="it-IT" sz="2800" b="1" i="1" dirty="0" smtClean="0">
                <a:solidFill>
                  <a:schemeClr val="tx1"/>
                </a:solidFill>
              </a:rPr>
              <a:t>«sente </a:t>
            </a:r>
            <a:r>
              <a:rPr lang="it-IT" sz="2800" b="1" i="1" dirty="0">
                <a:solidFill>
                  <a:schemeClr val="tx1"/>
                </a:solidFill>
              </a:rPr>
              <a:t>che la vita le sta dando </a:t>
            </a:r>
            <a:r>
              <a:rPr lang="it-IT" sz="2800" b="1" i="1" dirty="0" smtClean="0">
                <a:solidFill>
                  <a:schemeClr val="tx1"/>
                </a:solidFill>
              </a:rPr>
              <a:t>una </a:t>
            </a:r>
            <a:r>
              <a:rPr lang="it-IT" sz="2800" b="1" i="1" dirty="0">
                <a:solidFill>
                  <a:schemeClr val="tx1"/>
                </a:solidFill>
              </a:rPr>
              <a:t>nuova </a:t>
            </a:r>
            <a:r>
              <a:rPr lang="it-IT" sz="2800" b="1" i="1" dirty="0" smtClean="0">
                <a:solidFill>
                  <a:schemeClr val="tx1"/>
                </a:solidFill>
              </a:rPr>
              <a:t>possibilità»</a:t>
            </a:r>
          </a:p>
          <a:p>
            <a:pPr algn="r"/>
            <a:r>
              <a:rPr lang="it-IT" sz="2800" b="1" i="1" dirty="0" smtClean="0">
                <a:solidFill>
                  <a:schemeClr val="tx1"/>
                </a:solidFill>
              </a:rPr>
              <a:t>GRAZIE! </a:t>
            </a:r>
            <a:endParaRPr lang="it-IT" sz="2800" b="1" i="1" dirty="0">
              <a:solidFill>
                <a:schemeClr val="tx1"/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8760"/>
            <a:ext cx="3060352" cy="4307162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0" y="5733256"/>
            <a:ext cx="9144000" cy="1124744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Dott.ssa Annalisa Giordano</a:t>
            </a:r>
          </a:p>
          <a:p>
            <a:pPr algn="ctr">
              <a:defRPr/>
            </a:pP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Biologo Nutrizionista</a:t>
            </a:r>
          </a:p>
          <a:p>
            <a:pPr algn="ctr">
              <a:defRPr/>
            </a:pP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Scuola </a:t>
            </a:r>
            <a:r>
              <a:rPr lang="it-IT" b="1" dirty="0" err="1" smtClean="0">
                <a:ln w="11430"/>
                <a:solidFill>
                  <a:schemeClr val="bg1"/>
                </a:solidFill>
                <a:latin typeface="+mj-lt"/>
              </a:rPr>
              <a:t>Sicob</a:t>
            </a: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 Nutrizionisti Area </a:t>
            </a:r>
            <a:r>
              <a:rPr lang="it-IT" b="1" dirty="0" err="1" smtClean="0">
                <a:ln w="11430"/>
                <a:solidFill>
                  <a:schemeClr val="bg1"/>
                </a:solidFill>
                <a:latin typeface="+mj-lt"/>
              </a:rPr>
              <a:t>Bariatrica</a:t>
            </a:r>
            <a:endParaRPr lang="it-IT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0" y="0"/>
            <a:ext cx="9180512" cy="119675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-82802"/>
            <a:ext cx="9144000" cy="1470025"/>
          </a:xfrm>
        </p:spPr>
        <p:txBody>
          <a:bodyPr>
            <a:normAutofit/>
          </a:bodyPr>
          <a:lstStyle/>
          <a:p>
            <a:r>
              <a:rPr lang="it-IT" sz="3600" b="1" smtClean="0">
                <a:solidFill>
                  <a:schemeClr val="bg1"/>
                </a:solidFill>
              </a:rPr>
              <a:t>DOPO QUASI UN ANNO…</a:t>
            </a:r>
            <a:endParaRPr lang="it-IT" sz="3600" b="1" dirty="0">
              <a:solidFill>
                <a:schemeClr val="bg1"/>
              </a:solidFill>
            </a:endParaRPr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685"/>
          <a:stretch/>
        </p:blipFill>
        <p:spPr>
          <a:xfrm>
            <a:off x="-36512" y="1196752"/>
            <a:ext cx="3816424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265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203848" y="1268760"/>
            <a:ext cx="5760640" cy="4464496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it-IT" dirty="0">
                <a:solidFill>
                  <a:schemeClr val="tx1"/>
                </a:solidFill>
              </a:rPr>
              <a:t>Nubile</a:t>
            </a:r>
          </a:p>
          <a:p>
            <a:pPr algn="just"/>
            <a:r>
              <a:rPr lang="it-IT" dirty="0">
                <a:solidFill>
                  <a:schemeClr val="tx1"/>
                </a:solidFill>
              </a:rPr>
              <a:t>Familiarità per obesità e diabete mellito e tumori </a:t>
            </a:r>
          </a:p>
          <a:p>
            <a:pPr algn="just"/>
            <a:r>
              <a:rPr lang="it-IT" dirty="0">
                <a:solidFill>
                  <a:schemeClr val="tx1"/>
                </a:solidFill>
              </a:rPr>
              <a:t>Menarca 9 </a:t>
            </a:r>
            <a:r>
              <a:rPr lang="it-IT" dirty="0" smtClean="0">
                <a:solidFill>
                  <a:schemeClr val="tx1"/>
                </a:solidFill>
              </a:rPr>
              <a:t>anni </a:t>
            </a:r>
            <a:r>
              <a:rPr lang="it-IT" dirty="0">
                <a:solidFill>
                  <a:schemeClr val="tx1"/>
                </a:solidFill>
              </a:rPr>
              <a:t>e 6/12° </a:t>
            </a:r>
          </a:p>
          <a:p>
            <a:pPr algn="just"/>
            <a:endParaRPr lang="it-IT" dirty="0" smtClean="0">
              <a:solidFill>
                <a:schemeClr val="tx1"/>
              </a:solidFill>
            </a:endParaRPr>
          </a:p>
          <a:p>
            <a:pPr algn="just"/>
            <a:r>
              <a:rPr lang="it-IT" b="1" dirty="0" smtClean="0">
                <a:solidFill>
                  <a:schemeClr val="tx1"/>
                </a:solidFill>
              </a:rPr>
              <a:t>STORIA </a:t>
            </a:r>
            <a:r>
              <a:rPr lang="it-IT" b="1" dirty="0">
                <a:solidFill>
                  <a:schemeClr val="tx1"/>
                </a:solidFill>
              </a:rPr>
              <a:t>DEL PESO</a:t>
            </a:r>
          </a:p>
          <a:p>
            <a:pPr algn="just"/>
            <a:r>
              <a:rPr lang="it-IT" dirty="0">
                <a:solidFill>
                  <a:schemeClr val="tx1"/>
                </a:solidFill>
              </a:rPr>
              <a:t>9 </a:t>
            </a:r>
            <a:r>
              <a:rPr lang="it-IT" dirty="0" smtClean="0">
                <a:solidFill>
                  <a:schemeClr val="tx1"/>
                </a:solidFill>
              </a:rPr>
              <a:t>anni </a:t>
            </a:r>
            <a:r>
              <a:rPr lang="it-IT" dirty="0">
                <a:solidFill>
                  <a:schemeClr val="tx1"/>
                </a:solidFill>
              </a:rPr>
              <a:t>70  kg</a:t>
            </a:r>
          </a:p>
          <a:p>
            <a:pPr algn="just"/>
            <a:r>
              <a:rPr lang="it-IT" dirty="0">
                <a:solidFill>
                  <a:schemeClr val="tx1"/>
                </a:solidFill>
              </a:rPr>
              <a:t>14 </a:t>
            </a:r>
            <a:r>
              <a:rPr lang="it-IT" dirty="0" smtClean="0">
                <a:solidFill>
                  <a:schemeClr val="tx1"/>
                </a:solidFill>
              </a:rPr>
              <a:t>anni </a:t>
            </a:r>
            <a:r>
              <a:rPr lang="it-IT" dirty="0">
                <a:solidFill>
                  <a:schemeClr val="tx1"/>
                </a:solidFill>
              </a:rPr>
              <a:t>110 kg</a:t>
            </a:r>
          </a:p>
          <a:p>
            <a:pPr algn="just"/>
            <a:r>
              <a:rPr lang="it-IT" dirty="0">
                <a:solidFill>
                  <a:schemeClr val="tx1"/>
                </a:solidFill>
              </a:rPr>
              <a:t>40 </a:t>
            </a:r>
            <a:r>
              <a:rPr lang="it-IT" dirty="0" smtClean="0">
                <a:solidFill>
                  <a:schemeClr val="tx1"/>
                </a:solidFill>
              </a:rPr>
              <a:t>anni  </a:t>
            </a:r>
            <a:r>
              <a:rPr lang="it-IT" dirty="0">
                <a:solidFill>
                  <a:schemeClr val="tx1"/>
                </a:solidFill>
              </a:rPr>
              <a:t>206-210 kg</a:t>
            </a:r>
          </a:p>
          <a:p>
            <a:pPr algn="just"/>
            <a:r>
              <a:rPr lang="it-IT" dirty="0">
                <a:solidFill>
                  <a:schemeClr val="tx1"/>
                </a:solidFill>
              </a:rPr>
              <a:t>Riferisce </a:t>
            </a:r>
            <a:r>
              <a:rPr lang="it-IT" b="1" dirty="0">
                <a:solidFill>
                  <a:schemeClr val="tx1"/>
                </a:solidFill>
              </a:rPr>
              <a:t>Nadir</a:t>
            </a:r>
            <a:r>
              <a:rPr lang="it-IT" dirty="0">
                <a:solidFill>
                  <a:schemeClr val="tx1"/>
                </a:solidFill>
              </a:rPr>
              <a:t> a 180 kg 3 anni prima, dopo dieta chetogenica con pasti </a:t>
            </a:r>
            <a:r>
              <a:rPr lang="it-IT" dirty="0" smtClean="0">
                <a:solidFill>
                  <a:schemeClr val="tx1"/>
                </a:solidFill>
              </a:rPr>
              <a:t>sostitutivi che dichiara di non voler più seguire </a:t>
            </a:r>
            <a:endParaRPr lang="it-IT" dirty="0">
              <a:solidFill>
                <a:schemeClr val="tx1"/>
              </a:solidFill>
            </a:endParaRPr>
          </a:p>
          <a:p>
            <a:pPr algn="just"/>
            <a:r>
              <a:rPr lang="it-IT" b="1" dirty="0">
                <a:solidFill>
                  <a:schemeClr val="tx1"/>
                </a:solidFill>
              </a:rPr>
              <a:t>Numerosi tentativi </a:t>
            </a:r>
            <a:r>
              <a:rPr lang="it-IT" b="1" dirty="0" err="1">
                <a:solidFill>
                  <a:schemeClr val="tx1"/>
                </a:solidFill>
              </a:rPr>
              <a:t>dietoterapici</a:t>
            </a:r>
            <a:r>
              <a:rPr lang="it-IT" b="1" dirty="0">
                <a:solidFill>
                  <a:schemeClr val="tx1"/>
                </a:solidFill>
              </a:rPr>
              <a:t> falliti</a:t>
            </a:r>
            <a:r>
              <a:rPr lang="it-IT" dirty="0">
                <a:solidFill>
                  <a:schemeClr val="tx1"/>
                </a:solidFill>
              </a:rPr>
              <a:t> con una forbice di oscillazione di peso di circa 25 kg </a:t>
            </a:r>
          </a:p>
          <a:p>
            <a:pPr algn="just"/>
            <a:r>
              <a:rPr lang="it-IT" dirty="0">
                <a:solidFill>
                  <a:schemeClr val="tx1"/>
                </a:solidFill>
              </a:rPr>
              <a:t>Nessuna farmacoterapia con </a:t>
            </a:r>
            <a:r>
              <a:rPr lang="it-IT" dirty="0" err="1">
                <a:solidFill>
                  <a:schemeClr val="tx1"/>
                </a:solidFill>
              </a:rPr>
              <a:t>incretino</a:t>
            </a:r>
            <a:r>
              <a:rPr lang="it-IT" dirty="0">
                <a:solidFill>
                  <a:schemeClr val="tx1"/>
                </a:solidFill>
              </a:rPr>
              <a:t>-mimetici o anoressizzanti </a:t>
            </a:r>
            <a:endParaRPr lang="it-IT" dirty="0" smtClean="0">
              <a:solidFill>
                <a:schemeClr val="tx1"/>
              </a:solidFill>
            </a:endParaRPr>
          </a:p>
          <a:p>
            <a:pPr algn="just"/>
            <a:endParaRPr lang="it-IT" dirty="0" smtClean="0">
              <a:solidFill>
                <a:schemeClr val="tx1"/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8760"/>
            <a:ext cx="3060352" cy="4307162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0" y="5733256"/>
            <a:ext cx="9144000" cy="1124744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Dott.ssa Annalisa Giordano</a:t>
            </a:r>
          </a:p>
          <a:p>
            <a:pPr algn="ctr">
              <a:defRPr/>
            </a:pP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Biologo Nutrizionista</a:t>
            </a:r>
          </a:p>
          <a:p>
            <a:pPr algn="ctr">
              <a:defRPr/>
            </a:pP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Accademia </a:t>
            </a:r>
            <a:r>
              <a:rPr lang="it-IT" b="1" dirty="0" err="1" smtClean="0">
                <a:ln w="11430"/>
                <a:solidFill>
                  <a:schemeClr val="bg1"/>
                </a:solidFill>
                <a:latin typeface="+mj-lt"/>
              </a:rPr>
              <a:t>Sicob</a:t>
            </a: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 Nutrizionisti Area </a:t>
            </a:r>
            <a:r>
              <a:rPr lang="it-IT" b="1" dirty="0" err="1" smtClean="0">
                <a:ln w="11430"/>
                <a:solidFill>
                  <a:schemeClr val="bg1"/>
                </a:solidFill>
                <a:latin typeface="+mj-lt"/>
              </a:rPr>
              <a:t>Bariatrica</a:t>
            </a:r>
            <a:endParaRPr lang="it-IT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0" y="0"/>
            <a:ext cx="9180512" cy="119675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93986" y="-82802"/>
            <a:ext cx="6048672" cy="1470025"/>
          </a:xfrm>
        </p:spPr>
        <p:txBody>
          <a:bodyPr/>
          <a:lstStyle/>
          <a:p>
            <a:r>
              <a:rPr lang="it-IT" b="1" dirty="0">
                <a:solidFill>
                  <a:schemeClr val="bg1"/>
                </a:solidFill>
              </a:rPr>
              <a:t>ANAMNESI</a:t>
            </a:r>
          </a:p>
        </p:txBody>
      </p:sp>
    </p:spTree>
    <p:extLst>
      <p:ext uri="{BB962C8B-B14F-4D97-AF65-F5344CB8AC3E}">
        <p14:creationId xmlns:p14="http://schemas.microsoft.com/office/powerpoint/2010/main" val="2431470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203848" y="1268760"/>
            <a:ext cx="5760640" cy="4464496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b="1" dirty="0" smtClean="0">
                <a:solidFill>
                  <a:schemeClr val="tx1"/>
                </a:solidFill>
              </a:rPr>
              <a:t>ANALISI PRESCRITTE DAL CHIRURGO</a:t>
            </a:r>
            <a:endParaRPr lang="it-IT" b="1" dirty="0">
              <a:solidFill>
                <a:schemeClr val="tx1"/>
              </a:solidFill>
            </a:endParaRPr>
          </a:p>
          <a:p>
            <a:pPr algn="just"/>
            <a:r>
              <a:rPr lang="it-IT" sz="2400" dirty="0" err="1" smtClean="0">
                <a:solidFill>
                  <a:schemeClr val="tx1"/>
                </a:solidFill>
              </a:rPr>
              <a:t>Insulino</a:t>
            </a:r>
            <a:r>
              <a:rPr lang="it-IT" sz="2400" dirty="0" smtClean="0">
                <a:solidFill>
                  <a:schemeClr val="tx1"/>
                </a:solidFill>
              </a:rPr>
              <a:t>-resistenza </a:t>
            </a:r>
            <a:r>
              <a:rPr lang="it-IT" sz="2400" dirty="0" err="1" smtClean="0">
                <a:solidFill>
                  <a:schemeClr val="tx1"/>
                </a:solidFill>
              </a:rPr>
              <a:t>Homa</a:t>
            </a:r>
            <a:r>
              <a:rPr lang="it-IT" sz="2400" dirty="0">
                <a:solidFill>
                  <a:schemeClr val="tx1"/>
                </a:solidFill>
              </a:rPr>
              <a:t>-</a:t>
            </a:r>
            <a:r>
              <a:rPr lang="it-IT" sz="2400" dirty="0" smtClean="0">
                <a:solidFill>
                  <a:schemeClr val="tx1"/>
                </a:solidFill>
              </a:rPr>
              <a:t>IR </a:t>
            </a:r>
            <a:r>
              <a:rPr lang="it-IT" sz="2400" dirty="0">
                <a:solidFill>
                  <a:schemeClr val="tx1"/>
                </a:solidFill>
              </a:rPr>
              <a:t>6,75 </a:t>
            </a:r>
            <a:endParaRPr lang="it-IT" sz="2400" dirty="0" smtClean="0">
              <a:solidFill>
                <a:schemeClr val="tx1"/>
              </a:solidFill>
            </a:endParaRPr>
          </a:p>
          <a:p>
            <a:pPr algn="just"/>
            <a:r>
              <a:rPr lang="it-IT" sz="2400" dirty="0" smtClean="0">
                <a:solidFill>
                  <a:schemeClr val="tx1"/>
                </a:solidFill>
              </a:rPr>
              <a:t>Glicemia </a:t>
            </a:r>
            <a:r>
              <a:rPr lang="it-IT" sz="2400" dirty="0">
                <a:solidFill>
                  <a:schemeClr val="tx1"/>
                </a:solidFill>
              </a:rPr>
              <a:t>108 mg/</a:t>
            </a:r>
            <a:r>
              <a:rPr lang="it-IT" sz="2400" dirty="0" err="1">
                <a:solidFill>
                  <a:schemeClr val="tx1"/>
                </a:solidFill>
              </a:rPr>
              <a:t>dL</a:t>
            </a:r>
            <a:r>
              <a:rPr lang="it-IT" sz="2400" dirty="0">
                <a:solidFill>
                  <a:schemeClr val="tx1"/>
                </a:solidFill>
              </a:rPr>
              <a:t> </a:t>
            </a:r>
            <a:endParaRPr lang="it-IT" sz="2400" dirty="0" smtClean="0">
              <a:solidFill>
                <a:schemeClr val="tx1"/>
              </a:solidFill>
            </a:endParaRPr>
          </a:p>
          <a:p>
            <a:pPr algn="just"/>
            <a:r>
              <a:rPr lang="it-IT" sz="2400" dirty="0" smtClean="0">
                <a:solidFill>
                  <a:schemeClr val="tx1"/>
                </a:solidFill>
              </a:rPr>
              <a:t>Insulina 25,3 UI/</a:t>
            </a:r>
            <a:r>
              <a:rPr lang="it-IT" sz="2400" dirty="0" err="1" smtClean="0">
                <a:solidFill>
                  <a:schemeClr val="tx1"/>
                </a:solidFill>
              </a:rPr>
              <a:t>mL</a:t>
            </a:r>
            <a:r>
              <a:rPr lang="it-IT" sz="2400" dirty="0" smtClean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it-IT" sz="2400" dirty="0" smtClean="0">
                <a:solidFill>
                  <a:schemeClr val="tx1"/>
                </a:solidFill>
              </a:rPr>
              <a:t>Acido </a:t>
            </a:r>
            <a:r>
              <a:rPr lang="it-IT" sz="2400" dirty="0">
                <a:solidFill>
                  <a:schemeClr val="tx1"/>
                </a:solidFill>
              </a:rPr>
              <a:t>Urico 8,7 mg/</a:t>
            </a:r>
            <a:r>
              <a:rPr lang="it-IT" sz="2400" dirty="0" err="1">
                <a:solidFill>
                  <a:schemeClr val="tx1"/>
                </a:solidFill>
              </a:rPr>
              <a:t>dL</a:t>
            </a:r>
            <a:endParaRPr lang="it-IT" sz="2400" dirty="0">
              <a:solidFill>
                <a:schemeClr val="tx1"/>
              </a:solidFill>
            </a:endParaRPr>
          </a:p>
          <a:p>
            <a:pPr algn="just"/>
            <a:r>
              <a:rPr lang="it-IT" sz="2400" dirty="0" smtClean="0">
                <a:solidFill>
                  <a:schemeClr val="tx1"/>
                </a:solidFill>
              </a:rPr>
              <a:t>Colesterolo Totale </a:t>
            </a:r>
            <a:r>
              <a:rPr lang="it-IT" sz="2400" dirty="0">
                <a:solidFill>
                  <a:schemeClr val="tx1"/>
                </a:solidFill>
              </a:rPr>
              <a:t>260 mg/</a:t>
            </a:r>
            <a:r>
              <a:rPr lang="it-IT" sz="2400" dirty="0" err="1">
                <a:solidFill>
                  <a:schemeClr val="tx1"/>
                </a:solidFill>
              </a:rPr>
              <a:t>dL</a:t>
            </a:r>
            <a:r>
              <a:rPr lang="it-IT" sz="2400" dirty="0">
                <a:solidFill>
                  <a:schemeClr val="tx1"/>
                </a:solidFill>
              </a:rPr>
              <a:t> </a:t>
            </a:r>
            <a:endParaRPr lang="it-IT" sz="2400" dirty="0" smtClean="0">
              <a:solidFill>
                <a:schemeClr val="tx1"/>
              </a:solidFill>
            </a:endParaRPr>
          </a:p>
          <a:p>
            <a:pPr algn="just"/>
            <a:r>
              <a:rPr lang="it-IT" sz="2400" dirty="0" smtClean="0">
                <a:solidFill>
                  <a:schemeClr val="tx1"/>
                </a:solidFill>
              </a:rPr>
              <a:t>HDL </a:t>
            </a:r>
            <a:r>
              <a:rPr lang="it-IT" sz="2400" dirty="0">
                <a:solidFill>
                  <a:schemeClr val="tx1"/>
                </a:solidFill>
              </a:rPr>
              <a:t>35 </a:t>
            </a:r>
            <a:r>
              <a:rPr lang="it-IT" sz="2400" dirty="0" smtClean="0">
                <a:solidFill>
                  <a:schemeClr val="tx1"/>
                </a:solidFill>
              </a:rPr>
              <a:t>mg/</a:t>
            </a:r>
            <a:r>
              <a:rPr lang="it-IT" sz="2400" dirty="0" err="1" smtClean="0">
                <a:solidFill>
                  <a:schemeClr val="tx1"/>
                </a:solidFill>
              </a:rPr>
              <a:t>dL</a:t>
            </a:r>
            <a:endParaRPr lang="it-IT" sz="2400" dirty="0" smtClean="0">
              <a:solidFill>
                <a:schemeClr val="tx1"/>
              </a:solidFill>
            </a:endParaRPr>
          </a:p>
          <a:p>
            <a:pPr algn="just"/>
            <a:r>
              <a:rPr lang="it-IT" sz="2400" dirty="0" smtClean="0">
                <a:solidFill>
                  <a:schemeClr val="tx1"/>
                </a:solidFill>
              </a:rPr>
              <a:t>LDL </a:t>
            </a:r>
            <a:r>
              <a:rPr lang="it-IT" sz="2400" dirty="0">
                <a:solidFill>
                  <a:schemeClr val="tx1"/>
                </a:solidFill>
              </a:rPr>
              <a:t>177 </a:t>
            </a:r>
            <a:r>
              <a:rPr lang="it-IT" sz="2400" dirty="0" smtClean="0">
                <a:solidFill>
                  <a:schemeClr val="tx1"/>
                </a:solidFill>
              </a:rPr>
              <a:t>mg/Dl</a:t>
            </a:r>
          </a:p>
          <a:p>
            <a:pPr algn="just"/>
            <a:r>
              <a:rPr lang="it-IT" sz="2400" dirty="0" smtClean="0">
                <a:solidFill>
                  <a:schemeClr val="tx1"/>
                </a:solidFill>
              </a:rPr>
              <a:t>Trigliceridi </a:t>
            </a:r>
            <a:r>
              <a:rPr lang="it-IT" sz="2400" dirty="0">
                <a:solidFill>
                  <a:schemeClr val="tx1"/>
                </a:solidFill>
              </a:rPr>
              <a:t>240 mg/</a:t>
            </a:r>
            <a:r>
              <a:rPr lang="it-IT" sz="2400" dirty="0" err="1">
                <a:solidFill>
                  <a:schemeClr val="tx1"/>
                </a:solidFill>
              </a:rPr>
              <a:t>dL</a:t>
            </a:r>
            <a:endParaRPr lang="it-IT" sz="2400" dirty="0" smtClean="0">
              <a:solidFill>
                <a:schemeClr val="tx1"/>
              </a:solidFill>
            </a:endParaRPr>
          </a:p>
          <a:p>
            <a:pPr algn="just"/>
            <a:endParaRPr lang="it-IT" sz="2400" dirty="0">
              <a:solidFill>
                <a:schemeClr val="tx1"/>
              </a:solidFill>
            </a:endParaRPr>
          </a:p>
          <a:p>
            <a:pPr algn="just"/>
            <a:endParaRPr lang="it-IT" sz="2400" dirty="0">
              <a:solidFill>
                <a:schemeClr val="tx1"/>
              </a:solidFill>
            </a:endParaRPr>
          </a:p>
          <a:p>
            <a:pPr algn="just"/>
            <a:endParaRPr lang="it-IT" sz="2400" dirty="0">
              <a:solidFill>
                <a:schemeClr val="tx1"/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8760"/>
            <a:ext cx="3060352" cy="4307162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0" y="5733256"/>
            <a:ext cx="9144000" cy="1124744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Dott.ssa Annalisa Giordano</a:t>
            </a:r>
          </a:p>
          <a:p>
            <a:pPr algn="ctr">
              <a:defRPr/>
            </a:pP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Biologo Nutrizionista</a:t>
            </a:r>
          </a:p>
          <a:p>
            <a:pPr algn="ctr">
              <a:defRPr/>
            </a:pP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Accademia </a:t>
            </a:r>
            <a:r>
              <a:rPr lang="it-IT" b="1" dirty="0" err="1" smtClean="0">
                <a:ln w="11430"/>
                <a:solidFill>
                  <a:schemeClr val="bg1"/>
                </a:solidFill>
                <a:latin typeface="+mj-lt"/>
              </a:rPr>
              <a:t>Sicob</a:t>
            </a: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 Nutrizionisti Area </a:t>
            </a:r>
            <a:r>
              <a:rPr lang="it-IT" b="1" dirty="0" err="1" smtClean="0">
                <a:ln w="11430"/>
                <a:solidFill>
                  <a:schemeClr val="bg1"/>
                </a:solidFill>
                <a:latin typeface="+mj-lt"/>
              </a:rPr>
              <a:t>Bariatrica</a:t>
            </a:r>
            <a:endParaRPr lang="it-IT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0" y="0"/>
            <a:ext cx="9180512" cy="119675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93986" y="-82802"/>
            <a:ext cx="6048672" cy="1470025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chemeClr val="bg1"/>
                </a:solidFill>
              </a:rPr>
              <a:t>ANAMNESI</a:t>
            </a:r>
          </a:p>
        </p:txBody>
      </p:sp>
    </p:spTree>
    <p:extLst>
      <p:ext uri="{BB962C8B-B14F-4D97-AF65-F5344CB8AC3E}">
        <p14:creationId xmlns:p14="http://schemas.microsoft.com/office/powerpoint/2010/main" val="180635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203848" y="1268760"/>
            <a:ext cx="5760640" cy="4464496"/>
          </a:xfrm>
        </p:spPr>
        <p:txBody>
          <a:bodyPr>
            <a:normAutofit/>
          </a:bodyPr>
          <a:lstStyle/>
          <a:p>
            <a:pPr algn="just"/>
            <a:r>
              <a:rPr lang="it-IT" b="1" dirty="0" smtClean="0">
                <a:solidFill>
                  <a:schemeClr val="tx1"/>
                </a:solidFill>
              </a:rPr>
              <a:t>IL CHIRURGO SEGNALA INOLTRE</a:t>
            </a:r>
          </a:p>
          <a:p>
            <a:pPr algn="just"/>
            <a:endParaRPr lang="it-IT" b="1" dirty="0">
              <a:solidFill>
                <a:schemeClr val="tx1"/>
              </a:solidFill>
            </a:endParaRPr>
          </a:p>
          <a:p>
            <a:pPr algn="just"/>
            <a:r>
              <a:rPr lang="it-IT" sz="2400" dirty="0" smtClean="0">
                <a:solidFill>
                  <a:schemeClr val="tx1"/>
                </a:solidFill>
              </a:rPr>
              <a:t>Ipertensione </a:t>
            </a:r>
            <a:r>
              <a:rPr lang="it-IT" sz="2400" dirty="0">
                <a:solidFill>
                  <a:schemeClr val="tx1"/>
                </a:solidFill>
              </a:rPr>
              <a:t>140/90 </a:t>
            </a:r>
            <a:r>
              <a:rPr lang="it-IT" sz="2400" dirty="0" err="1" smtClean="0">
                <a:solidFill>
                  <a:schemeClr val="tx1"/>
                </a:solidFill>
              </a:rPr>
              <a:t>mmHg</a:t>
            </a:r>
            <a:endParaRPr lang="it-IT" sz="2400" dirty="0" smtClean="0">
              <a:solidFill>
                <a:schemeClr val="tx1"/>
              </a:solidFill>
            </a:endParaRPr>
          </a:p>
          <a:p>
            <a:pPr algn="just"/>
            <a:r>
              <a:rPr lang="it-IT" sz="2400" dirty="0">
                <a:solidFill>
                  <a:schemeClr val="tx1"/>
                </a:solidFill>
              </a:rPr>
              <a:t>Grave steatosi epatica con epatomegalia e bile densa con litiasi </a:t>
            </a:r>
            <a:r>
              <a:rPr lang="it-IT" sz="2400" dirty="0" smtClean="0">
                <a:solidFill>
                  <a:schemeClr val="tx1"/>
                </a:solidFill>
              </a:rPr>
              <a:t>biliare</a:t>
            </a:r>
          </a:p>
          <a:p>
            <a:pPr algn="just"/>
            <a:r>
              <a:rPr lang="it-IT" sz="2400" dirty="0">
                <a:solidFill>
                  <a:schemeClr val="tx1"/>
                </a:solidFill>
              </a:rPr>
              <a:t>Stipsi con meteorismo e </a:t>
            </a:r>
            <a:r>
              <a:rPr lang="it-IT" sz="2400" dirty="0" smtClean="0">
                <a:solidFill>
                  <a:schemeClr val="tx1"/>
                </a:solidFill>
              </a:rPr>
              <a:t>IBS-C </a:t>
            </a:r>
            <a:endParaRPr lang="it-IT" sz="2400" dirty="0">
              <a:solidFill>
                <a:schemeClr val="tx1"/>
              </a:solidFill>
            </a:endParaRPr>
          </a:p>
          <a:p>
            <a:pPr algn="just"/>
            <a:r>
              <a:rPr lang="it-IT" sz="2400" dirty="0">
                <a:solidFill>
                  <a:schemeClr val="tx1"/>
                </a:solidFill>
              </a:rPr>
              <a:t>Pirosi gastrica con sintomatologia simile al quella </a:t>
            </a:r>
            <a:r>
              <a:rPr lang="it-IT" sz="2400" dirty="0" smtClean="0">
                <a:solidFill>
                  <a:schemeClr val="tx1"/>
                </a:solidFill>
              </a:rPr>
              <a:t>da reflusso gastro-esofageo, </a:t>
            </a:r>
            <a:r>
              <a:rPr lang="it-IT" sz="2400" dirty="0">
                <a:solidFill>
                  <a:schemeClr val="tx1"/>
                </a:solidFill>
              </a:rPr>
              <a:t>condizione esclusa da </a:t>
            </a:r>
            <a:r>
              <a:rPr lang="it-IT" sz="2400" dirty="0" smtClean="0">
                <a:solidFill>
                  <a:schemeClr val="tx1"/>
                </a:solidFill>
              </a:rPr>
              <a:t>gastroscopia </a:t>
            </a:r>
            <a:r>
              <a:rPr lang="it-IT" sz="2400" dirty="0">
                <a:solidFill>
                  <a:schemeClr val="tx1"/>
                </a:solidFill>
              </a:rPr>
              <a:t>negativa</a:t>
            </a:r>
            <a:endParaRPr lang="it-IT" sz="2400" dirty="0" smtClean="0">
              <a:solidFill>
                <a:schemeClr val="tx1"/>
              </a:solidFill>
            </a:endParaRPr>
          </a:p>
          <a:p>
            <a:pPr algn="just"/>
            <a:endParaRPr lang="it-IT" sz="2400" dirty="0">
              <a:solidFill>
                <a:schemeClr val="tx1"/>
              </a:solidFill>
            </a:endParaRPr>
          </a:p>
          <a:p>
            <a:pPr algn="just"/>
            <a:endParaRPr lang="it-IT" sz="2400" dirty="0">
              <a:solidFill>
                <a:schemeClr val="tx1"/>
              </a:solidFill>
            </a:endParaRPr>
          </a:p>
          <a:p>
            <a:pPr algn="just"/>
            <a:endParaRPr lang="it-IT" sz="2400" dirty="0">
              <a:solidFill>
                <a:schemeClr val="tx1"/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8760"/>
            <a:ext cx="3060352" cy="4307162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0" y="5733256"/>
            <a:ext cx="9144000" cy="1124744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Dott.ssa Annalisa Giordano</a:t>
            </a:r>
          </a:p>
          <a:p>
            <a:pPr algn="ctr">
              <a:defRPr/>
            </a:pP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Biologo Nutrizionista</a:t>
            </a:r>
          </a:p>
          <a:p>
            <a:pPr algn="ctr">
              <a:defRPr/>
            </a:pP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Accademia </a:t>
            </a:r>
            <a:r>
              <a:rPr lang="it-IT" b="1" dirty="0" err="1" smtClean="0">
                <a:ln w="11430"/>
                <a:solidFill>
                  <a:schemeClr val="bg1"/>
                </a:solidFill>
                <a:latin typeface="+mj-lt"/>
              </a:rPr>
              <a:t>Sicob</a:t>
            </a: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 Nutrizionisti Area </a:t>
            </a:r>
            <a:r>
              <a:rPr lang="it-IT" b="1" dirty="0" err="1" smtClean="0">
                <a:ln w="11430"/>
                <a:solidFill>
                  <a:schemeClr val="bg1"/>
                </a:solidFill>
                <a:latin typeface="+mj-lt"/>
              </a:rPr>
              <a:t>Bariatrica</a:t>
            </a:r>
            <a:endParaRPr lang="it-IT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0" y="0"/>
            <a:ext cx="9180512" cy="119675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93986" y="-82802"/>
            <a:ext cx="6048672" cy="1470025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chemeClr val="bg1"/>
                </a:solidFill>
              </a:rPr>
              <a:t>ANAMNESI</a:t>
            </a:r>
          </a:p>
        </p:txBody>
      </p:sp>
    </p:spTree>
    <p:extLst>
      <p:ext uri="{BB962C8B-B14F-4D97-AF65-F5344CB8AC3E}">
        <p14:creationId xmlns:p14="http://schemas.microsoft.com/office/powerpoint/2010/main" val="412231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203848" y="1268760"/>
            <a:ext cx="5760640" cy="446449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it-IT" b="1" dirty="0">
                <a:solidFill>
                  <a:schemeClr val="tx1"/>
                </a:solidFill>
              </a:rPr>
              <a:t>COLAZIONE </a:t>
            </a:r>
            <a:r>
              <a:rPr lang="it-IT" dirty="0">
                <a:solidFill>
                  <a:schemeClr val="tx1"/>
                </a:solidFill>
              </a:rPr>
              <a:t>Non riesce a consumare cibo fino a ora di pranzo, a metà mattina pochi biscotti o uno snack dolce e succhi di frutta</a:t>
            </a:r>
          </a:p>
          <a:p>
            <a:pPr algn="just"/>
            <a:r>
              <a:rPr lang="it-IT" b="1" dirty="0">
                <a:solidFill>
                  <a:schemeClr val="tx1"/>
                </a:solidFill>
              </a:rPr>
              <a:t>PRANZO </a:t>
            </a:r>
            <a:r>
              <a:rPr lang="it-IT" dirty="0">
                <a:solidFill>
                  <a:schemeClr val="tx1"/>
                </a:solidFill>
              </a:rPr>
              <a:t>Mangia un piatto di pasta da circa 200 gr condito con verdure</a:t>
            </a:r>
          </a:p>
          <a:p>
            <a:pPr algn="just"/>
            <a:r>
              <a:rPr lang="it-IT" dirty="0">
                <a:solidFill>
                  <a:schemeClr val="tx1"/>
                </a:solidFill>
              </a:rPr>
              <a:t>Dal primo pomeriggio il pensiero verso il cibo diventa pervasivo producendo</a:t>
            </a:r>
            <a:r>
              <a:rPr lang="it-IT" b="1" dirty="0">
                <a:solidFill>
                  <a:schemeClr val="tx1"/>
                </a:solidFill>
              </a:rPr>
              <a:t> </a:t>
            </a:r>
            <a:r>
              <a:rPr lang="it-IT" b="1" dirty="0" err="1">
                <a:solidFill>
                  <a:schemeClr val="tx1"/>
                </a:solidFill>
              </a:rPr>
              <a:t>Nibbling</a:t>
            </a:r>
            <a:r>
              <a:rPr lang="it-IT" b="1" dirty="0">
                <a:solidFill>
                  <a:schemeClr val="tx1"/>
                </a:solidFill>
              </a:rPr>
              <a:t> e </a:t>
            </a:r>
            <a:r>
              <a:rPr lang="it-IT" b="1" dirty="0" err="1" smtClean="0">
                <a:solidFill>
                  <a:schemeClr val="tx1"/>
                </a:solidFill>
              </a:rPr>
              <a:t>craving</a:t>
            </a:r>
            <a:r>
              <a:rPr lang="it-IT" b="1" dirty="0" smtClean="0">
                <a:solidFill>
                  <a:schemeClr val="tx1"/>
                </a:solidFill>
              </a:rPr>
              <a:t> </a:t>
            </a:r>
            <a:r>
              <a:rPr lang="it-IT" dirty="0">
                <a:solidFill>
                  <a:schemeClr val="tx1"/>
                </a:solidFill>
              </a:rPr>
              <a:t>(prevalentemente zuccheri e alimenti </a:t>
            </a:r>
            <a:r>
              <a:rPr lang="it-IT" dirty="0" err="1">
                <a:solidFill>
                  <a:schemeClr val="tx1"/>
                </a:solidFill>
              </a:rPr>
              <a:t>ultraprocessati</a:t>
            </a:r>
            <a:r>
              <a:rPr lang="it-IT" dirty="0">
                <a:solidFill>
                  <a:schemeClr val="tx1"/>
                </a:solidFill>
              </a:rPr>
              <a:t>, alternando alimenti dolci e salati)</a:t>
            </a:r>
          </a:p>
          <a:p>
            <a:pPr algn="just"/>
            <a:r>
              <a:rPr lang="it-IT" b="1" dirty="0">
                <a:solidFill>
                  <a:schemeClr val="tx1"/>
                </a:solidFill>
              </a:rPr>
              <a:t>CENA </a:t>
            </a:r>
            <a:r>
              <a:rPr lang="it-IT" dirty="0">
                <a:solidFill>
                  <a:schemeClr val="tx1"/>
                </a:solidFill>
              </a:rPr>
              <a:t>pasta o pizza o carne con patate o comunque derivati del frumento o </a:t>
            </a:r>
            <a:r>
              <a:rPr lang="it-IT" dirty="0" err="1">
                <a:solidFill>
                  <a:schemeClr val="tx1"/>
                </a:solidFill>
              </a:rPr>
              <a:t>food</a:t>
            </a:r>
            <a:r>
              <a:rPr lang="it-IT" dirty="0">
                <a:solidFill>
                  <a:schemeClr val="tx1"/>
                </a:solidFill>
              </a:rPr>
              <a:t> delivery (fino a 3-4 volte alla settimana) </a:t>
            </a:r>
          </a:p>
          <a:p>
            <a:pPr algn="just"/>
            <a:r>
              <a:rPr lang="it-IT" b="1" dirty="0">
                <a:solidFill>
                  <a:schemeClr val="tx1"/>
                </a:solidFill>
              </a:rPr>
              <a:t>ESCLUSIONI ALIMENTARI: </a:t>
            </a:r>
            <a:r>
              <a:rPr lang="it-IT" dirty="0">
                <a:solidFill>
                  <a:schemeClr val="tx1"/>
                </a:solidFill>
              </a:rPr>
              <a:t>pesce e verdure</a:t>
            </a:r>
          </a:p>
          <a:p>
            <a:pPr algn="just"/>
            <a:r>
              <a:rPr lang="it-IT" b="1" dirty="0" smtClean="0">
                <a:solidFill>
                  <a:schemeClr val="tx1"/>
                </a:solidFill>
              </a:rPr>
              <a:t>Night </a:t>
            </a:r>
            <a:r>
              <a:rPr lang="it-IT" b="1" dirty="0" err="1" smtClean="0">
                <a:solidFill>
                  <a:schemeClr val="tx1"/>
                </a:solidFill>
              </a:rPr>
              <a:t>Eating</a:t>
            </a:r>
            <a:r>
              <a:rPr lang="it-IT" b="1" dirty="0" smtClean="0">
                <a:solidFill>
                  <a:schemeClr val="tx1"/>
                </a:solidFill>
              </a:rPr>
              <a:t> </a:t>
            </a:r>
            <a:r>
              <a:rPr lang="it-IT" b="1" dirty="0" err="1">
                <a:solidFill>
                  <a:schemeClr val="tx1"/>
                </a:solidFill>
              </a:rPr>
              <a:t>S</a:t>
            </a:r>
            <a:r>
              <a:rPr lang="it-IT" b="1" dirty="0" err="1" smtClean="0">
                <a:solidFill>
                  <a:schemeClr val="tx1"/>
                </a:solidFill>
              </a:rPr>
              <a:t>yndrome</a:t>
            </a:r>
            <a:endParaRPr lang="it-IT" b="1" dirty="0">
              <a:solidFill>
                <a:schemeClr val="tx1"/>
              </a:solidFill>
            </a:endParaRPr>
          </a:p>
          <a:p>
            <a:pPr algn="just"/>
            <a:endParaRPr lang="it-IT" sz="2400" dirty="0">
              <a:solidFill>
                <a:schemeClr val="tx1"/>
              </a:solidFill>
            </a:endParaRPr>
          </a:p>
          <a:p>
            <a:pPr algn="just"/>
            <a:endParaRPr lang="it-IT" sz="2400" dirty="0">
              <a:solidFill>
                <a:schemeClr val="tx1"/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8760"/>
            <a:ext cx="3060352" cy="4307162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0" y="5733256"/>
            <a:ext cx="9144000" cy="1124744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Dott.ssa Annalisa Giordano</a:t>
            </a:r>
          </a:p>
          <a:p>
            <a:pPr algn="ctr">
              <a:defRPr/>
            </a:pP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Biologo Nutrizionista</a:t>
            </a:r>
          </a:p>
          <a:p>
            <a:pPr algn="ctr">
              <a:defRPr/>
            </a:pP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Accademia </a:t>
            </a:r>
            <a:r>
              <a:rPr lang="it-IT" b="1" dirty="0" err="1" smtClean="0">
                <a:ln w="11430"/>
                <a:solidFill>
                  <a:schemeClr val="bg1"/>
                </a:solidFill>
                <a:latin typeface="+mj-lt"/>
              </a:rPr>
              <a:t>Sicob</a:t>
            </a: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 Nutrizionisti Area </a:t>
            </a:r>
            <a:r>
              <a:rPr lang="it-IT" b="1" dirty="0" err="1" smtClean="0">
                <a:ln w="11430"/>
                <a:solidFill>
                  <a:schemeClr val="bg1"/>
                </a:solidFill>
                <a:latin typeface="+mj-lt"/>
              </a:rPr>
              <a:t>Bariatrica</a:t>
            </a:r>
            <a:endParaRPr lang="it-IT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0" y="0"/>
            <a:ext cx="9180512" cy="119675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-82802"/>
            <a:ext cx="9144000" cy="1470025"/>
          </a:xfrm>
        </p:spPr>
        <p:txBody>
          <a:bodyPr>
            <a:noAutofit/>
          </a:bodyPr>
          <a:lstStyle/>
          <a:p>
            <a:r>
              <a:rPr lang="it-IT" sz="3600" b="1" dirty="0">
                <a:solidFill>
                  <a:schemeClr val="bg1"/>
                </a:solidFill>
              </a:rPr>
              <a:t>VALUTAZIONE DELLE ABITUDINI ALIMENTARI (24H RECALL, FFQ, DIARIO ALIMENTARE) </a:t>
            </a:r>
            <a:endParaRPr lang="it-IT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85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203848" y="1268760"/>
            <a:ext cx="5760640" cy="4464496"/>
          </a:xfrm>
        </p:spPr>
        <p:txBody>
          <a:bodyPr>
            <a:normAutofit/>
          </a:bodyPr>
          <a:lstStyle/>
          <a:p>
            <a:pPr algn="just"/>
            <a:r>
              <a:rPr lang="it-IT" dirty="0">
                <a:solidFill>
                  <a:schemeClr val="tx1"/>
                </a:solidFill>
              </a:rPr>
              <a:t>Vive barricata in casa con agorafobia, crisi di panico, depressione, </a:t>
            </a:r>
            <a:r>
              <a:rPr lang="it-IT" dirty="0" err="1">
                <a:solidFill>
                  <a:schemeClr val="tx1"/>
                </a:solidFill>
              </a:rPr>
              <a:t>foggy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mind</a:t>
            </a:r>
            <a:r>
              <a:rPr lang="it-IT" dirty="0">
                <a:solidFill>
                  <a:schemeClr val="tx1"/>
                </a:solidFill>
              </a:rPr>
              <a:t>, </a:t>
            </a:r>
            <a:r>
              <a:rPr lang="it-IT" dirty="0" err="1">
                <a:solidFill>
                  <a:schemeClr val="tx1"/>
                </a:solidFill>
              </a:rPr>
              <a:t>anedonia</a:t>
            </a:r>
            <a:r>
              <a:rPr lang="it-IT" dirty="0">
                <a:solidFill>
                  <a:schemeClr val="tx1"/>
                </a:solidFill>
              </a:rPr>
              <a:t> </a:t>
            </a:r>
            <a:endParaRPr lang="it-IT" dirty="0" smtClean="0">
              <a:solidFill>
                <a:schemeClr val="tx1"/>
              </a:solidFill>
            </a:endParaRPr>
          </a:p>
          <a:p>
            <a:r>
              <a:rPr lang="it-IT" b="1" i="1" dirty="0" smtClean="0">
                <a:solidFill>
                  <a:schemeClr val="tx1"/>
                </a:solidFill>
              </a:rPr>
              <a:t>«</a:t>
            </a:r>
            <a:r>
              <a:rPr lang="it-IT" b="1" i="1" dirty="0">
                <a:solidFill>
                  <a:schemeClr val="tx1"/>
                </a:solidFill>
              </a:rPr>
              <a:t>come se fossi in un buco nero dal quale riesco a scorgere uno spiraglio solo quando </a:t>
            </a:r>
            <a:r>
              <a:rPr lang="it-IT" b="1" i="1" dirty="0" smtClean="0">
                <a:solidFill>
                  <a:schemeClr val="tx1"/>
                </a:solidFill>
              </a:rPr>
              <a:t>mangio…» </a:t>
            </a:r>
            <a:endParaRPr lang="it-IT" b="1" i="1" dirty="0">
              <a:solidFill>
                <a:schemeClr val="tx1"/>
              </a:solidFill>
            </a:endParaRPr>
          </a:p>
          <a:p>
            <a:pPr algn="just"/>
            <a:endParaRPr lang="it-IT" sz="2400" dirty="0">
              <a:solidFill>
                <a:schemeClr val="tx1"/>
              </a:solidFill>
            </a:endParaRPr>
          </a:p>
          <a:p>
            <a:pPr algn="just"/>
            <a:endParaRPr lang="it-IT" sz="2400" dirty="0">
              <a:solidFill>
                <a:schemeClr val="tx1"/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8760"/>
            <a:ext cx="3060352" cy="4307162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0" y="5733256"/>
            <a:ext cx="9144000" cy="1124744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Dott.ssa Annalisa Giordano</a:t>
            </a:r>
          </a:p>
          <a:p>
            <a:pPr algn="ctr">
              <a:defRPr/>
            </a:pP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Biologo Nutrizionista</a:t>
            </a:r>
          </a:p>
          <a:p>
            <a:pPr algn="ctr">
              <a:defRPr/>
            </a:pP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Accademia </a:t>
            </a:r>
            <a:r>
              <a:rPr lang="it-IT" b="1" dirty="0" err="1" smtClean="0">
                <a:ln w="11430"/>
                <a:solidFill>
                  <a:schemeClr val="bg1"/>
                </a:solidFill>
                <a:latin typeface="+mj-lt"/>
              </a:rPr>
              <a:t>Sicob</a:t>
            </a: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 Nutrizionisti Area </a:t>
            </a:r>
            <a:r>
              <a:rPr lang="it-IT" b="1" dirty="0" err="1" smtClean="0">
                <a:ln w="11430"/>
                <a:solidFill>
                  <a:schemeClr val="bg1"/>
                </a:solidFill>
                <a:latin typeface="+mj-lt"/>
              </a:rPr>
              <a:t>Bariatrica</a:t>
            </a:r>
            <a:endParaRPr lang="it-IT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0" y="0"/>
            <a:ext cx="9180512" cy="119675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-82802"/>
            <a:ext cx="9144000" cy="1470025"/>
          </a:xfrm>
        </p:spPr>
        <p:txBody>
          <a:bodyPr>
            <a:normAutofit/>
          </a:bodyPr>
          <a:lstStyle/>
          <a:p>
            <a:r>
              <a:rPr lang="it-IT" sz="3600" b="1" dirty="0">
                <a:solidFill>
                  <a:schemeClr val="bg1"/>
                </a:solidFill>
              </a:rPr>
              <a:t>STILI DI VITA E ROUTINE QUOTIDIANA</a:t>
            </a:r>
            <a:endParaRPr lang="it-IT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87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203848" y="1268760"/>
            <a:ext cx="5760640" cy="4464496"/>
          </a:xfrm>
        </p:spPr>
        <p:txBody>
          <a:bodyPr>
            <a:normAutofit/>
          </a:bodyPr>
          <a:lstStyle/>
          <a:p>
            <a:pPr algn="just"/>
            <a:endParaRPr lang="it-IT" sz="2800" b="1" dirty="0" smtClean="0">
              <a:solidFill>
                <a:schemeClr val="tx1"/>
              </a:solidFill>
            </a:endParaRPr>
          </a:p>
          <a:p>
            <a:r>
              <a:rPr lang="it-IT" sz="2800" b="1" dirty="0" smtClean="0">
                <a:solidFill>
                  <a:schemeClr val="tx1"/>
                </a:solidFill>
              </a:rPr>
              <a:t>DOPO ASSESSMENT PSICOLOGICO IL </a:t>
            </a:r>
            <a:r>
              <a:rPr lang="it-IT" sz="2800" b="1" dirty="0">
                <a:solidFill>
                  <a:schemeClr val="tx1"/>
                </a:solidFill>
              </a:rPr>
              <a:t>CHIRURGO </a:t>
            </a:r>
            <a:r>
              <a:rPr lang="it-IT" sz="2800" b="1" dirty="0" smtClean="0">
                <a:solidFill>
                  <a:schemeClr val="tx1"/>
                </a:solidFill>
              </a:rPr>
              <a:t>INDIRIZZA A </a:t>
            </a:r>
            <a:r>
              <a:rPr lang="it-IT" sz="2800" b="1" dirty="0">
                <a:solidFill>
                  <a:schemeClr val="tx1"/>
                </a:solidFill>
              </a:rPr>
              <a:t>UNA SLEEVE GASTRECTOMY LAPAROSCOPICA</a:t>
            </a:r>
          </a:p>
          <a:p>
            <a:pPr algn="just"/>
            <a:endParaRPr lang="it-IT" sz="2800" dirty="0" smtClean="0">
              <a:solidFill>
                <a:schemeClr val="tx1"/>
              </a:solidFill>
            </a:endParaRPr>
          </a:p>
          <a:p>
            <a:pPr algn="just"/>
            <a:endParaRPr lang="it-IT" sz="2800" dirty="0">
              <a:solidFill>
                <a:schemeClr val="tx1"/>
              </a:solidFill>
            </a:endParaRPr>
          </a:p>
          <a:p>
            <a:pPr algn="just"/>
            <a:endParaRPr lang="it-IT" sz="2400" dirty="0">
              <a:solidFill>
                <a:schemeClr val="tx1"/>
              </a:solidFill>
            </a:endParaRPr>
          </a:p>
          <a:p>
            <a:pPr algn="just"/>
            <a:endParaRPr lang="it-IT" sz="2400" dirty="0">
              <a:solidFill>
                <a:schemeClr val="tx1"/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8760"/>
            <a:ext cx="3060352" cy="4307162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0" y="5733256"/>
            <a:ext cx="9144000" cy="1124744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Dott.ssa Annalisa Giordano</a:t>
            </a:r>
          </a:p>
          <a:p>
            <a:pPr algn="ctr">
              <a:defRPr/>
            </a:pP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Biologo Nutrizionista</a:t>
            </a:r>
          </a:p>
          <a:p>
            <a:pPr algn="ctr">
              <a:defRPr/>
            </a:pP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Accademia </a:t>
            </a:r>
            <a:r>
              <a:rPr lang="it-IT" b="1" dirty="0" err="1" smtClean="0">
                <a:ln w="11430"/>
                <a:solidFill>
                  <a:schemeClr val="bg1"/>
                </a:solidFill>
                <a:latin typeface="+mj-lt"/>
              </a:rPr>
              <a:t>Sicob</a:t>
            </a: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 Nutrizionisti Area </a:t>
            </a:r>
            <a:r>
              <a:rPr lang="it-IT" b="1" dirty="0" err="1" smtClean="0">
                <a:ln w="11430"/>
                <a:solidFill>
                  <a:schemeClr val="bg1"/>
                </a:solidFill>
                <a:latin typeface="+mj-lt"/>
              </a:rPr>
              <a:t>Bariatrica</a:t>
            </a:r>
            <a:endParaRPr lang="it-IT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0" y="0"/>
            <a:ext cx="9180512" cy="119675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-82802"/>
            <a:ext cx="9144000" cy="1470025"/>
          </a:xfrm>
        </p:spPr>
        <p:txBody>
          <a:bodyPr>
            <a:normAutofit/>
          </a:bodyPr>
          <a:lstStyle/>
          <a:p>
            <a:r>
              <a:rPr lang="it-IT" sz="3600" b="1" dirty="0" smtClean="0">
                <a:solidFill>
                  <a:schemeClr val="bg1"/>
                </a:solidFill>
              </a:rPr>
              <a:t>BRIEFING CON EQUIPE MULTIDISCIPLINARE</a:t>
            </a:r>
            <a:endParaRPr lang="it-IT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4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203848" y="1340768"/>
            <a:ext cx="5760640" cy="446449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it-IT" sz="2800" dirty="0">
                <a:solidFill>
                  <a:schemeClr val="tx1"/>
                </a:solidFill>
              </a:rPr>
              <a:t>Imposto </a:t>
            </a:r>
            <a:r>
              <a:rPr lang="it-IT" sz="2800" dirty="0" smtClean="0">
                <a:solidFill>
                  <a:schemeClr val="tx1"/>
                </a:solidFill>
              </a:rPr>
              <a:t>uno schema dieto </a:t>
            </a:r>
            <a:r>
              <a:rPr lang="it-IT" sz="2800" dirty="0" err="1" smtClean="0">
                <a:solidFill>
                  <a:schemeClr val="tx1"/>
                </a:solidFill>
              </a:rPr>
              <a:t>dietoterapico</a:t>
            </a:r>
            <a:r>
              <a:rPr lang="it-IT" sz="2800" dirty="0" smtClean="0">
                <a:solidFill>
                  <a:schemeClr val="tx1"/>
                </a:solidFill>
              </a:rPr>
              <a:t> </a:t>
            </a:r>
            <a:r>
              <a:rPr lang="it-IT" sz="2800" dirty="0">
                <a:solidFill>
                  <a:schemeClr val="tx1"/>
                </a:solidFill>
              </a:rPr>
              <a:t>da circa </a:t>
            </a:r>
            <a:r>
              <a:rPr lang="it-IT" sz="2800" b="1" dirty="0">
                <a:solidFill>
                  <a:schemeClr val="tx1"/>
                </a:solidFill>
              </a:rPr>
              <a:t>800-1000 Kcal</a:t>
            </a:r>
            <a:r>
              <a:rPr lang="it-IT" sz="2800" b="1" dirty="0" smtClean="0">
                <a:solidFill>
                  <a:schemeClr val="tx1"/>
                </a:solidFill>
              </a:rPr>
              <a:t>  </a:t>
            </a:r>
            <a:r>
              <a:rPr lang="it-IT" sz="2800" dirty="0" smtClean="0">
                <a:solidFill>
                  <a:schemeClr val="tx1"/>
                </a:solidFill>
              </a:rPr>
              <a:t>a basso indice glicemico con </a:t>
            </a:r>
            <a:r>
              <a:rPr lang="it-IT" sz="2800" dirty="0">
                <a:solidFill>
                  <a:schemeClr val="tx1"/>
                </a:solidFill>
              </a:rPr>
              <a:t>circa </a:t>
            </a:r>
            <a:r>
              <a:rPr lang="it-IT" sz="2800" b="1" dirty="0" smtClean="0">
                <a:solidFill>
                  <a:schemeClr val="tx1"/>
                </a:solidFill>
              </a:rPr>
              <a:t>1-1,2 </a:t>
            </a:r>
            <a:r>
              <a:rPr lang="it-IT" sz="2800" b="1" dirty="0">
                <a:solidFill>
                  <a:schemeClr val="tx1"/>
                </a:solidFill>
              </a:rPr>
              <a:t>gr di proteine per </a:t>
            </a:r>
            <a:r>
              <a:rPr lang="it-IT" sz="2800" b="1" dirty="0" smtClean="0">
                <a:solidFill>
                  <a:schemeClr val="tx1"/>
                </a:solidFill>
              </a:rPr>
              <a:t>chilo di peso corporeo </a:t>
            </a:r>
            <a:r>
              <a:rPr lang="it-IT" sz="2800" b="1" dirty="0">
                <a:solidFill>
                  <a:schemeClr val="tx1"/>
                </a:solidFill>
              </a:rPr>
              <a:t>aggiustato  </a:t>
            </a:r>
          </a:p>
          <a:p>
            <a:pPr algn="just"/>
            <a:r>
              <a:rPr lang="it-IT" sz="2800" dirty="0">
                <a:solidFill>
                  <a:schemeClr val="tx1"/>
                </a:solidFill>
              </a:rPr>
              <a:t>Valutiamo la motivazione al cambiamento chiedendole di tornare al primo controllo con almeno 10 kg in meno</a:t>
            </a:r>
          </a:p>
          <a:p>
            <a:pPr algn="just"/>
            <a:r>
              <a:rPr lang="it-IT" sz="2800" b="1" dirty="0">
                <a:solidFill>
                  <a:schemeClr val="tx1"/>
                </a:solidFill>
              </a:rPr>
              <a:t>Gennaio 2025: </a:t>
            </a:r>
            <a:r>
              <a:rPr lang="it-IT" sz="2800" dirty="0">
                <a:solidFill>
                  <a:schemeClr val="tx1"/>
                </a:solidFill>
              </a:rPr>
              <a:t>196 kg 70,2 kg/m2</a:t>
            </a:r>
          </a:p>
          <a:p>
            <a:pPr algn="just"/>
            <a:r>
              <a:rPr lang="it-IT" sz="2800" b="1" dirty="0">
                <a:solidFill>
                  <a:schemeClr val="tx1"/>
                </a:solidFill>
              </a:rPr>
              <a:t>Febbraio </a:t>
            </a:r>
            <a:r>
              <a:rPr lang="it-IT" sz="2800" b="1" dirty="0" smtClean="0">
                <a:solidFill>
                  <a:schemeClr val="tx1"/>
                </a:solidFill>
              </a:rPr>
              <a:t>2025 </a:t>
            </a:r>
            <a:r>
              <a:rPr lang="it-IT" sz="2800" dirty="0">
                <a:solidFill>
                  <a:schemeClr val="tx1"/>
                </a:solidFill>
              </a:rPr>
              <a:t>(</a:t>
            </a:r>
            <a:r>
              <a:rPr lang="it-IT" sz="2800" dirty="0" err="1">
                <a:solidFill>
                  <a:schemeClr val="tx1"/>
                </a:solidFill>
              </a:rPr>
              <a:t>prericovero</a:t>
            </a:r>
            <a:r>
              <a:rPr lang="it-IT" sz="2800" dirty="0" smtClean="0">
                <a:solidFill>
                  <a:schemeClr val="tx1"/>
                </a:solidFill>
              </a:rPr>
              <a:t>)</a:t>
            </a:r>
            <a:r>
              <a:rPr lang="it-IT" sz="2800" b="1" dirty="0" smtClean="0">
                <a:solidFill>
                  <a:schemeClr val="tx1"/>
                </a:solidFill>
              </a:rPr>
              <a:t>: </a:t>
            </a:r>
            <a:r>
              <a:rPr lang="it-IT" sz="2800" dirty="0">
                <a:solidFill>
                  <a:schemeClr val="tx1"/>
                </a:solidFill>
              </a:rPr>
              <a:t>189 kg 67,76 kg/m2 </a:t>
            </a:r>
            <a:r>
              <a:rPr lang="it-IT" sz="2800" dirty="0" smtClean="0">
                <a:solidFill>
                  <a:schemeClr val="tx1"/>
                </a:solidFill>
              </a:rPr>
              <a:t>significativo </a:t>
            </a:r>
            <a:r>
              <a:rPr lang="it-IT" sz="2800" dirty="0">
                <a:solidFill>
                  <a:schemeClr val="tx1"/>
                </a:solidFill>
              </a:rPr>
              <a:t>miglioramento dei parametri metabolici ed ematochimici </a:t>
            </a:r>
          </a:p>
          <a:p>
            <a:pPr algn="just"/>
            <a:r>
              <a:rPr lang="it-IT" sz="2800" b="1" dirty="0" smtClean="0">
                <a:solidFill>
                  <a:schemeClr val="tx1"/>
                </a:solidFill>
              </a:rPr>
              <a:t>Inizio </a:t>
            </a:r>
            <a:r>
              <a:rPr lang="it-IT" sz="2800" b="1" dirty="0">
                <a:solidFill>
                  <a:schemeClr val="tx1"/>
                </a:solidFill>
              </a:rPr>
              <a:t>Marzo SLEEVE GASTRECTOMY </a:t>
            </a:r>
            <a:r>
              <a:rPr lang="it-IT" sz="2800" b="1" dirty="0" smtClean="0">
                <a:solidFill>
                  <a:schemeClr val="tx1"/>
                </a:solidFill>
              </a:rPr>
              <a:t>laparoscopica</a:t>
            </a:r>
            <a:endParaRPr lang="it-IT" sz="2400" b="1" dirty="0">
              <a:solidFill>
                <a:schemeClr val="tx1"/>
              </a:solidFill>
            </a:endParaRPr>
          </a:p>
          <a:p>
            <a:pPr algn="just"/>
            <a:endParaRPr lang="it-IT" sz="2400" dirty="0">
              <a:solidFill>
                <a:schemeClr val="tx1"/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8760"/>
            <a:ext cx="3060352" cy="4307162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0" y="5733256"/>
            <a:ext cx="9144000" cy="1124744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Dott.ssa Annalisa Giordano</a:t>
            </a:r>
          </a:p>
          <a:p>
            <a:pPr algn="ctr">
              <a:defRPr/>
            </a:pP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Biologo Nutrizionista</a:t>
            </a:r>
          </a:p>
          <a:p>
            <a:pPr algn="ctr">
              <a:defRPr/>
            </a:pP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Accademia </a:t>
            </a:r>
            <a:r>
              <a:rPr lang="it-IT" b="1" dirty="0" err="1" smtClean="0">
                <a:ln w="11430"/>
                <a:solidFill>
                  <a:schemeClr val="bg1"/>
                </a:solidFill>
                <a:latin typeface="+mj-lt"/>
              </a:rPr>
              <a:t>Sicob</a:t>
            </a: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 Nutrizionisti Area </a:t>
            </a:r>
            <a:r>
              <a:rPr lang="it-IT" b="1" dirty="0" err="1" smtClean="0">
                <a:ln w="11430"/>
                <a:solidFill>
                  <a:schemeClr val="bg1"/>
                </a:solidFill>
                <a:latin typeface="+mj-lt"/>
              </a:rPr>
              <a:t>Bariatrica</a:t>
            </a:r>
            <a:endParaRPr lang="it-IT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0" y="0"/>
            <a:ext cx="9180512" cy="119675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-82802"/>
            <a:ext cx="9144000" cy="1470025"/>
          </a:xfrm>
        </p:spPr>
        <p:txBody>
          <a:bodyPr>
            <a:normAutofit/>
          </a:bodyPr>
          <a:lstStyle/>
          <a:p>
            <a:r>
              <a:rPr lang="it-IT" sz="3600" b="1" dirty="0" smtClean="0">
                <a:solidFill>
                  <a:schemeClr val="bg1"/>
                </a:solidFill>
              </a:rPr>
              <a:t>PERCORSO NUTRIZIONALE DI PREABILITAZIONE ALL’INTERVENTO</a:t>
            </a:r>
            <a:endParaRPr lang="it-IT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86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059832" y="1268760"/>
            <a:ext cx="5940152" cy="4536504"/>
          </a:xfrm>
        </p:spPr>
        <p:txBody>
          <a:bodyPr>
            <a:normAutofit fontScale="70000" lnSpcReduction="20000"/>
          </a:bodyPr>
          <a:lstStyle/>
          <a:p>
            <a:pPr algn="just"/>
            <a:endParaRPr lang="it-IT" sz="2800" b="1" dirty="0" smtClean="0">
              <a:solidFill>
                <a:schemeClr val="tx1"/>
              </a:solidFill>
            </a:endParaRPr>
          </a:p>
          <a:p>
            <a:pPr algn="just"/>
            <a:r>
              <a:rPr lang="it-IT" sz="2800" b="1" dirty="0" smtClean="0">
                <a:solidFill>
                  <a:schemeClr val="tx1"/>
                </a:solidFill>
              </a:rPr>
              <a:t>Marzo </a:t>
            </a:r>
            <a:r>
              <a:rPr lang="it-IT" sz="2800" b="1" dirty="0">
                <a:solidFill>
                  <a:schemeClr val="tx1"/>
                </a:solidFill>
              </a:rPr>
              <a:t>179,3 kg </a:t>
            </a:r>
            <a:r>
              <a:rPr lang="it-IT" sz="2800" b="1" dirty="0" smtClean="0">
                <a:solidFill>
                  <a:schemeClr val="tx1"/>
                </a:solidFill>
              </a:rPr>
              <a:t>Dieta liquida</a:t>
            </a:r>
            <a:r>
              <a:rPr lang="it-IT" sz="2800" dirty="0" smtClean="0">
                <a:solidFill>
                  <a:schemeClr val="tx1"/>
                </a:solidFill>
              </a:rPr>
              <a:t> (peso </a:t>
            </a:r>
            <a:r>
              <a:rPr lang="it-IT" sz="2800" dirty="0" err="1" smtClean="0">
                <a:solidFill>
                  <a:schemeClr val="tx1"/>
                </a:solidFill>
              </a:rPr>
              <a:t>preintervento</a:t>
            </a:r>
            <a:r>
              <a:rPr lang="it-IT" sz="2800" dirty="0" smtClean="0">
                <a:solidFill>
                  <a:schemeClr val="tx1"/>
                </a:solidFill>
              </a:rPr>
              <a:t> 189 kg circa) alvo </a:t>
            </a:r>
            <a:r>
              <a:rPr lang="it-IT" sz="2800" dirty="0">
                <a:solidFill>
                  <a:schemeClr val="tx1"/>
                </a:solidFill>
              </a:rPr>
              <a:t>1 volta alla </a:t>
            </a:r>
            <a:r>
              <a:rPr lang="it-IT" sz="2800" dirty="0" smtClean="0">
                <a:solidFill>
                  <a:schemeClr val="tx1"/>
                </a:solidFill>
              </a:rPr>
              <a:t>settimana</a:t>
            </a:r>
          </a:p>
          <a:p>
            <a:pPr algn="just"/>
            <a:r>
              <a:rPr lang="it-IT" sz="2800" b="1" dirty="0">
                <a:solidFill>
                  <a:schemeClr val="tx1"/>
                </a:solidFill>
              </a:rPr>
              <a:t>Aprile 173 kg </a:t>
            </a:r>
            <a:r>
              <a:rPr lang="it-IT" sz="2800" b="1" dirty="0" smtClean="0">
                <a:solidFill>
                  <a:schemeClr val="tx1"/>
                </a:solidFill>
              </a:rPr>
              <a:t>Dieta semiliquida </a:t>
            </a:r>
            <a:r>
              <a:rPr lang="it-IT" sz="2800" dirty="0" smtClean="0">
                <a:solidFill>
                  <a:schemeClr val="tx1"/>
                </a:solidFill>
              </a:rPr>
              <a:t>+ </a:t>
            </a:r>
            <a:r>
              <a:rPr lang="it-IT" sz="2800" b="1" dirty="0">
                <a:solidFill>
                  <a:schemeClr val="tx1"/>
                </a:solidFill>
              </a:rPr>
              <a:t>aminoacidi essenziali</a:t>
            </a:r>
            <a:r>
              <a:rPr lang="it-IT" sz="2800" dirty="0" smtClean="0">
                <a:solidFill>
                  <a:schemeClr val="tx1"/>
                </a:solidFill>
              </a:rPr>
              <a:t> + fibre e probiotici (lattobacilli e </a:t>
            </a:r>
            <a:r>
              <a:rPr lang="it-IT" sz="2800" dirty="0" err="1" smtClean="0">
                <a:solidFill>
                  <a:schemeClr val="tx1"/>
                </a:solidFill>
              </a:rPr>
              <a:t>bifidobatteri</a:t>
            </a:r>
            <a:r>
              <a:rPr lang="it-IT" sz="2800" dirty="0" smtClean="0">
                <a:solidFill>
                  <a:schemeClr val="tx1"/>
                </a:solidFill>
              </a:rPr>
              <a:t>) alvo ogni 2-3 giorni</a:t>
            </a:r>
          </a:p>
          <a:p>
            <a:pPr algn="just"/>
            <a:r>
              <a:rPr lang="it-IT" sz="2800" b="1" dirty="0">
                <a:solidFill>
                  <a:schemeClr val="tx1"/>
                </a:solidFill>
              </a:rPr>
              <a:t>Maggio 163 </a:t>
            </a:r>
            <a:r>
              <a:rPr lang="it-IT" sz="2800" b="1" dirty="0" smtClean="0">
                <a:solidFill>
                  <a:schemeClr val="tx1"/>
                </a:solidFill>
              </a:rPr>
              <a:t>kg Dieta semi-solida</a:t>
            </a:r>
            <a:r>
              <a:rPr lang="it-IT" sz="2800" dirty="0" smtClean="0">
                <a:solidFill>
                  <a:schemeClr val="tx1"/>
                </a:solidFill>
              </a:rPr>
              <a:t> alvo a </a:t>
            </a:r>
            <a:r>
              <a:rPr lang="it-IT" sz="2800" dirty="0">
                <a:solidFill>
                  <a:schemeClr val="tx1"/>
                </a:solidFill>
              </a:rPr>
              <a:t>giorni alterni </a:t>
            </a:r>
          </a:p>
          <a:p>
            <a:pPr algn="just"/>
            <a:r>
              <a:rPr lang="it-IT" sz="2800" b="1" dirty="0">
                <a:solidFill>
                  <a:schemeClr val="tx1"/>
                </a:solidFill>
              </a:rPr>
              <a:t>Luglio 156,5 kg </a:t>
            </a:r>
            <a:r>
              <a:rPr lang="it-IT" sz="2800" b="1" dirty="0" smtClean="0">
                <a:solidFill>
                  <a:schemeClr val="tx1"/>
                </a:solidFill>
              </a:rPr>
              <a:t>Dieta </a:t>
            </a:r>
            <a:r>
              <a:rPr lang="it-IT" sz="2800" b="1" dirty="0">
                <a:solidFill>
                  <a:schemeClr val="tx1"/>
                </a:solidFill>
              </a:rPr>
              <a:t>solida </a:t>
            </a:r>
            <a:r>
              <a:rPr lang="it-IT" sz="2800" b="1" dirty="0" err="1">
                <a:solidFill>
                  <a:schemeClr val="tx1"/>
                </a:solidFill>
              </a:rPr>
              <a:t>low</a:t>
            </a:r>
            <a:r>
              <a:rPr lang="it-IT" sz="2800" b="1" dirty="0">
                <a:solidFill>
                  <a:schemeClr val="tx1"/>
                </a:solidFill>
              </a:rPr>
              <a:t> </a:t>
            </a:r>
            <a:r>
              <a:rPr lang="it-IT" sz="2800" b="1" dirty="0" err="1">
                <a:solidFill>
                  <a:schemeClr val="tx1"/>
                </a:solidFill>
              </a:rPr>
              <a:t>carb</a:t>
            </a:r>
            <a:r>
              <a:rPr lang="it-IT" sz="2800" b="1" dirty="0">
                <a:solidFill>
                  <a:schemeClr val="tx1"/>
                </a:solidFill>
              </a:rPr>
              <a:t> </a:t>
            </a:r>
            <a:r>
              <a:rPr lang="it-IT" sz="2800" dirty="0" smtClean="0">
                <a:solidFill>
                  <a:schemeClr val="tx1"/>
                </a:solidFill>
              </a:rPr>
              <a:t>+ Sali </a:t>
            </a:r>
            <a:r>
              <a:rPr lang="it-IT" sz="2800" dirty="0">
                <a:solidFill>
                  <a:schemeClr val="tx1"/>
                </a:solidFill>
              </a:rPr>
              <a:t>Minerali per astenia legata al caldo alvo quotidiano, consistenza normale</a:t>
            </a:r>
          </a:p>
          <a:p>
            <a:pPr algn="just"/>
            <a:r>
              <a:rPr lang="it-IT" sz="2800" b="1" dirty="0" smtClean="0">
                <a:solidFill>
                  <a:schemeClr val="tx1"/>
                </a:solidFill>
              </a:rPr>
              <a:t>Agosto riprendiamo aminoacidi essenziali </a:t>
            </a:r>
            <a:r>
              <a:rPr lang="it-IT" sz="2800" b="1" dirty="0">
                <a:solidFill>
                  <a:schemeClr val="tx1"/>
                </a:solidFill>
              </a:rPr>
              <a:t>e suggerisco di tenere un diario del peso settimanale</a:t>
            </a:r>
          </a:p>
          <a:p>
            <a:pPr algn="just"/>
            <a:r>
              <a:rPr lang="it-IT" sz="2800" dirty="0">
                <a:solidFill>
                  <a:schemeClr val="tx1"/>
                </a:solidFill>
              </a:rPr>
              <a:t>Assume multivitaminico dedicato, </a:t>
            </a:r>
            <a:r>
              <a:rPr lang="it-IT" sz="2800" dirty="0" smtClean="0">
                <a:solidFill>
                  <a:schemeClr val="tx1"/>
                </a:solidFill>
              </a:rPr>
              <a:t>Vitamina </a:t>
            </a:r>
            <a:r>
              <a:rPr lang="it-IT" sz="2800" dirty="0">
                <a:solidFill>
                  <a:schemeClr val="tx1"/>
                </a:solidFill>
              </a:rPr>
              <a:t>D, Ferro, acido folico, i</a:t>
            </a:r>
            <a:r>
              <a:rPr lang="it-IT" sz="2800" dirty="0" smtClean="0">
                <a:solidFill>
                  <a:schemeClr val="tx1"/>
                </a:solidFill>
              </a:rPr>
              <a:t>nibitori di pompa </a:t>
            </a:r>
            <a:r>
              <a:rPr lang="it-IT" sz="2800" dirty="0">
                <a:solidFill>
                  <a:schemeClr val="tx1"/>
                </a:solidFill>
              </a:rPr>
              <a:t>e </a:t>
            </a:r>
            <a:r>
              <a:rPr lang="it-IT" sz="2800" dirty="0" smtClean="0">
                <a:solidFill>
                  <a:schemeClr val="tx1"/>
                </a:solidFill>
              </a:rPr>
              <a:t>acido </a:t>
            </a:r>
            <a:r>
              <a:rPr lang="it-IT" sz="2800" dirty="0" err="1" smtClean="0">
                <a:solidFill>
                  <a:schemeClr val="tx1"/>
                </a:solidFill>
              </a:rPr>
              <a:t>ursodesossicolico</a:t>
            </a:r>
            <a:r>
              <a:rPr lang="it-IT" sz="2800" dirty="0" smtClean="0">
                <a:solidFill>
                  <a:schemeClr val="tx1"/>
                </a:solidFill>
              </a:rPr>
              <a:t> </a:t>
            </a:r>
            <a:r>
              <a:rPr lang="it-IT" sz="2800" b="1" dirty="0" smtClean="0">
                <a:solidFill>
                  <a:schemeClr val="tx1"/>
                </a:solidFill>
              </a:rPr>
              <a:t>prescritti dal chirurgo alle dimissioni</a:t>
            </a:r>
            <a:endParaRPr lang="it-IT" sz="2800" b="1" dirty="0">
              <a:solidFill>
                <a:schemeClr val="tx1"/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8760"/>
            <a:ext cx="3060352" cy="4307162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0" y="5733256"/>
            <a:ext cx="9144000" cy="1124744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Dott.ssa Annalisa Giordano</a:t>
            </a:r>
          </a:p>
          <a:p>
            <a:pPr algn="ctr">
              <a:defRPr/>
            </a:pP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Biologo Nutrizionista</a:t>
            </a:r>
          </a:p>
          <a:p>
            <a:pPr algn="ctr">
              <a:defRPr/>
            </a:pP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Accademia </a:t>
            </a:r>
            <a:r>
              <a:rPr lang="it-IT" b="1" dirty="0" err="1" smtClean="0">
                <a:ln w="11430"/>
                <a:solidFill>
                  <a:schemeClr val="bg1"/>
                </a:solidFill>
                <a:latin typeface="+mj-lt"/>
              </a:rPr>
              <a:t>Sicob</a:t>
            </a:r>
            <a:r>
              <a:rPr lang="it-IT" b="1" dirty="0" smtClean="0">
                <a:ln w="11430"/>
                <a:solidFill>
                  <a:schemeClr val="bg1"/>
                </a:solidFill>
                <a:latin typeface="+mj-lt"/>
              </a:rPr>
              <a:t> Nutrizionisti Area </a:t>
            </a:r>
            <a:r>
              <a:rPr lang="it-IT" b="1" dirty="0" err="1" smtClean="0">
                <a:ln w="11430"/>
                <a:solidFill>
                  <a:schemeClr val="bg1"/>
                </a:solidFill>
                <a:latin typeface="+mj-lt"/>
              </a:rPr>
              <a:t>Bariatrica</a:t>
            </a:r>
            <a:endParaRPr lang="it-IT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0" y="0"/>
            <a:ext cx="9180512" cy="119675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-82802"/>
            <a:ext cx="9144000" cy="1470025"/>
          </a:xfrm>
        </p:spPr>
        <p:txBody>
          <a:bodyPr>
            <a:normAutofit/>
          </a:bodyPr>
          <a:lstStyle/>
          <a:p>
            <a:r>
              <a:rPr lang="it-IT" sz="3600" b="1" dirty="0" smtClean="0">
                <a:solidFill>
                  <a:schemeClr val="bg1"/>
                </a:solidFill>
              </a:rPr>
              <a:t>FOLLOW-UP NUTRIZIONALE</a:t>
            </a:r>
            <a:endParaRPr lang="it-IT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38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705</Words>
  <Application>Microsoft Office PowerPoint</Application>
  <PresentationFormat>Presentazione su schermo (4:3)</PresentationFormat>
  <Paragraphs>108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Tema di Office</vt:lpstr>
      <vt:lpstr>IL CASO DI B.S.</vt:lpstr>
      <vt:lpstr>ANAMNESI</vt:lpstr>
      <vt:lpstr>ANAMNESI</vt:lpstr>
      <vt:lpstr>ANAMNESI</vt:lpstr>
      <vt:lpstr>VALUTAZIONE DELLE ABITUDINI ALIMENTARI (24H RECALL, FFQ, DIARIO ALIMENTARE) </vt:lpstr>
      <vt:lpstr>STILI DI VITA E ROUTINE QUOTIDIANA</vt:lpstr>
      <vt:lpstr>BRIEFING CON EQUIPE MULTIDISCIPLINARE</vt:lpstr>
      <vt:lpstr>PERCORSO NUTRIZIONALE DI PREABILITAZIONE ALL’INTERVENTO</vt:lpstr>
      <vt:lpstr>FOLLOW-UP NUTRIZIONALE</vt:lpstr>
      <vt:lpstr>DOPO QUASI UN ANNO…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Caso Clinico</dc:title>
  <dc:creator>Basilio</dc:creator>
  <cp:lastModifiedBy>Basilio</cp:lastModifiedBy>
  <cp:revision>23</cp:revision>
  <dcterms:created xsi:type="dcterms:W3CDTF">2025-10-26T09:22:02Z</dcterms:created>
  <dcterms:modified xsi:type="dcterms:W3CDTF">2025-10-28T12:28:40Z</dcterms:modified>
</cp:coreProperties>
</file>